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4630400" cy="8229600"/>
  <p:notesSz cx="8229600" cy="14630400"/>
  <p:embeddedFontLst>
    <p:embeddedFont>
      <p:font typeface="DM Sans" pitchFamily="2" charset="0"/>
      <p:regular r:id="rId23"/>
      <p:bold r:id="rId24"/>
    </p:embeddedFont>
    <p:embeddedFont>
      <p:font typeface="Inter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4" d="100"/>
          <a:sy n="134" d="100"/>
        </p:scale>
        <p:origin x="27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7298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k1mi.radio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www.youtube.com/watch?v=CPsWRbxp9pw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dk1mi.radio/dxpager/" TargetMode="External"/><Relationship Id="rId3" Type="http://schemas.openxmlformats.org/officeDocument/2006/relationships/image" Target="../media/image44.png"/><Relationship Id="rId7" Type="http://schemas.openxmlformats.org/officeDocument/2006/relationships/hyperlink" Target="https://git.dk1mi.radio/mclemens/qrzlogger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dk1mi.radio/when-two-become-one/" TargetMode="External"/><Relationship Id="rId5" Type="http://schemas.openxmlformats.org/officeDocument/2006/relationships/hyperlink" Target="https://dk1mi.radio/70cm-eggbeater-antenna/" TargetMode="External"/><Relationship Id="rId4" Type="http://schemas.openxmlformats.org/officeDocument/2006/relationships/hyperlink" Target="https://dk1mi.radio/m0plk-delta-loop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rc.de/einsteiger/amateurfunkausbildung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s://www.arrl.org/" TargetMode="External"/><Relationship Id="rId5" Type="http://schemas.openxmlformats.org/officeDocument/2006/relationships/hyperlink" Target="https://rsgb.org/" TargetMode="External"/><Relationship Id="rId4" Type="http://schemas.openxmlformats.org/officeDocument/2006/relationships/hyperlink" Target="https://www.ure.es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612821"/>
            <a:ext cx="7556421" cy="978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en-US" sz="61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Amateur Radio</a:t>
            </a: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6280190" y="2599491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it's about and why it might be interesting for you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80190" y="3549253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280190" y="4167307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280190" y="4785360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280190" y="6191488"/>
            <a:ext cx="533245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Michael Clemens, DK1MI / N1BSD</a:t>
            </a:r>
            <a:endParaRPr lang="en-US" sz="2650" dirty="0"/>
          </a:p>
        </p:txBody>
      </p:sp>
      <p:sp>
        <p:nvSpPr>
          <p:cNvPr id="9" name="Text 6"/>
          <p:cNvSpPr/>
          <p:nvPr/>
        </p:nvSpPr>
        <p:spPr>
          <a:xfrm>
            <a:off x="6280190" y="661677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b="1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https://dk1mi.radio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99495"/>
            <a:ext cx="651914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What is Amateur Radio?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73427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Amateur Radio</a:t>
            </a: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also known as </a:t>
            </a:r>
            <a:r>
              <a:rPr lang="en-US" sz="1750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Ham Radio</a:t>
            </a: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is the use of the radio frequency spectrum for purposes of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1156692" y="3352324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Non-commercial </a:t>
            </a: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exchange of messages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1156692" y="3794522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Wireless </a:t>
            </a:r>
            <a:r>
              <a:rPr lang="en-US" sz="1750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experimentation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1156692" y="4236720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Private </a:t>
            </a:r>
            <a:r>
              <a:rPr lang="en-US" sz="1750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recreation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1156692" y="4678918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Radio sport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156692" y="5121116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Contesting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1156692" y="5563314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Emergency communications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93790" y="618136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 ultimately to </a:t>
            </a:r>
            <a:r>
              <a:rPr lang="en-US" sz="1750" b="1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enter the mother of rabbit holes!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9378" y="592931"/>
            <a:ext cx="5281255" cy="660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What do I need?</a:t>
            </a:r>
            <a:endParaRPr lang="en-US" sz="41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2432" y="1569958"/>
            <a:ext cx="528042" cy="52804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56109" y="2309217"/>
            <a:ext cx="2640568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License</a:t>
            </a:r>
            <a:endParaRPr lang="en-US" sz="2050" b="1" dirty="0"/>
          </a:p>
        </p:txBody>
      </p:sp>
      <p:sp>
        <p:nvSpPr>
          <p:cNvPr id="6" name="Text 2"/>
          <p:cNvSpPr/>
          <p:nvPr/>
        </p:nvSpPr>
        <p:spPr>
          <a:xfrm>
            <a:off x="739378" y="2765941"/>
            <a:ext cx="3674150" cy="1351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be able to transmit on Ham Radio frequencies, you need to study, take an exam and get licensed first.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3407" y="1569958"/>
            <a:ext cx="528042" cy="52804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247203" y="2309217"/>
            <a:ext cx="2640568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Transceiver</a:t>
            </a:r>
            <a:endParaRPr lang="en-US" sz="2050" b="1" dirty="0"/>
          </a:p>
        </p:txBody>
      </p:sp>
      <p:sp>
        <p:nvSpPr>
          <p:cNvPr id="9" name="Text 4"/>
          <p:cNvSpPr/>
          <p:nvPr/>
        </p:nvSpPr>
        <p:spPr>
          <a:xfrm>
            <a:off x="4730353" y="2765941"/>
            <a:ext cx="3674269" cy="1351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radio transceiver transmits and receives radio signals. It allows you to communicate with other hams on different frequencies.</a:t>
            </a:r>
            <a:endParaRPr lang="en-US" sz="16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2432" y="4751189"/>
            <a:ext cx="528042" cy="52804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256109" y="5490448"/>
            <a:ext cx="2640568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Antenna</a:t>
            </a:r>
            <a:endParaRPr lang="en-US" sz="2050" b="1" dirty="0"/>
          </a:p>
        </p:txBody>
      </p:sp>
      <p:sp>
        <p:nvSpPr>
          <p:cNvPr id="12" name="Text 6"/>
          <p:cNvSpPr/>
          <p:nvPr/>
        </p:nvSpPr>
        <p:spPr>
          <a:xfrm>
            <a:off x="739378" y="5947172"/>
            <a:ext cx="3674150" cy="1689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 antenna is essential for transmitting and receiving radio waves effectively. The type of antenna you use depends on the frequency you want to operate on.</a:t>
            </a:r>
            <a:endParaRPr lang="en-US" sz="16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3407" y="4751189"/>
            <a:ext cx="528042" cy="52804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247203" y="5490448"/>
            <a:ext cx="2640568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Accessories</a:t>
            </a:r>
            <a:endParaRPr lang="en-US" sz="2050" b="1" dirty="0"/>
          </a:p>
        </p:txBody>
      </p:sp>
      <p:sp>
        <p:nvSpPr>
          <p:cNvPr id="15" name="Text 8"/>
          <p:cNvSpPr/>
          <p:nvPr/>
        </p:nvSpPr>
        <p:spPr>
          <a:xfrm>
            <a:off x="4730353" y="5947172"/>
            <a:ext cx="3674269" cy="1689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Everything else that is needed or helps to operate: microphone, power supply, amplifier, antenna tuner, computer software for digital modes etc.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547094"/>
            <a:ext cx="1080658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What can I do as a Ham (and what not)?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89" y="1830051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 an amateur radio operator, you have a responsibility to use the radio spectrum responsibly and ethically. This means respecting other operators, following regulations, and avoiding interference with other services.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292721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example, you are </a:t>
            </a:r>
            <a:r>
              <a:rPr lang="en-US" sz="1750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allowed</a:t>
            </a: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to: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1156693" y="3298566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Transmit without a license on amateur radio bands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1156693" y="3740764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Transmit outside of the amateur radio bands you are licensed for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1156693" y="4182962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Encrypt your communication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156693" y="4625160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Communicate without identifying yourself on a regular basis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1156693" y="5067358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Talk about specific topics (sex, religion, politics)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1156693" y="5509557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Transmit broadcast-like content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93791" y="657766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But … </a:t>
            </a:r>
            <a:r>
              <a:rPr lang="en-US" sz="1750" b="1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can I do with my license?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0093" y="596860"/>
            <a:ext cx="7663815" cy="132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Popular Amateur Radio Activities</a:t>
            </a:r>
            <a:endParaRPr lang="en-US" sz="41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093" y="2235875"/>
            <a:ext cx="528638" cy="52863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40093" y="2975967"/>
            <a:ext cx="3015615" cy="330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Contacting Other Hams</a:t>
            </a:r>
            <a:endParaRPr lang="en-US" sz="2050" b="1" dirty="0"/>
          </a:p>
        </p:txBody>
      </p:sp>
      <p:sp>
        <p:nvSpPr>
          <p:cNvPr id="6" name="Text 2"/>
          <p:cNvSpPr/>
          <p:nvPr/>
        </p:nvSpPr>
        <p:spPr>
          <a:xfrm>
            <a:off x="740093" y="3433167"/>
            <a:ext cx="3673316" cy="1014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Connecting with other radio enthusiasts worldwide, sharing stories, and building relationships.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0591" y="2235875"/>
            <a:ext cx="528638" cy="52863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730591" y="2980134"/>
            <a:ext cx="2643426" cy="330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Contesting</a:t>
            </a:r>
            <a:endParaRPr lang="en-US" sz="2050" b="1" dirty="0"/>
          </a:p>
        </p:txBody>
      </p:sp>
      <p:sp>
        <p:nvSpPr>
          <p:cNvPr id="9" name="Text 4"/>
          <p:cNvSpPr/>
          <p:nvPr/>
        </p:nvSpPr>
        <p:spPr>
          <a:xfrm>
            <a:off x="4730592" y="3438287"/>
            <a:ext cx="3673316" cy="1353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Competing against other hams, trying to communicate with as many stations possible in a certain period of time</a:t>
            </a:r>
            <a:endParaRPr lang="en-US" sz="16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093" y="5420558"/>
            <a:ext cx="528638" cy="52863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40093" y="6160651"/>
            <a:ext cx="2804755" cy="330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DXing (Long Distance)</a:t>
            </a:r>
            <a:endParaRPr lang="en-US" sz="2050" b="1" dirty="0"/>
          </a:p>
        </p:txBody>
      </p:sp>
      <p:sp>
        <p:nvSpPr>
          <p:cNvPr id="12" name="Text 6"/>
          <p:cNvSpPr/>
          <p:nvPr/>
        </p:nvSpPr>
        <p:spPr>
          <a:xfrm>
            <a:off x="740093" y="6617851"/>
            <a:ext cx="3673316" cy="1014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Trying to communicate with hams as far away as possible, challenging your radio setup and skills.</a:t>
            </a:r>
            <a:endParaRPr lang="en-US" sz="16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0591" y="5420558"/>
            <a:ext cx="528638" cy="52863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730591" y="6160651"/>
            <a:ext cx="3510439" cy="330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Outdoor / Special Activities</a:t>
            </a:r>
            <a:endParaRPr lang="en-US" sz="2050" b="1" dirty="0"/>
          </a:p>
        </p:txBody>
      </p:sp>
      <p:sp>
        <p:nvSpPr>
          <p:cNvPr id="15" name="Text 8"/>
          <p:cNvSpPr/>
          <p:nvPr/>
        </p:nvSpPr>
        <p:spPr>
          <a:xfrm>
            <a:off x="4730591" y="6617851"/>
            <a:ext cx="3673316" cy="1014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Parks on the Air (POTA), Summits on the Air (SOTA), Field Day, Fox Hunting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6969" y="764262"/>
            <a:ext cx="7662863" cy="1322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Popular Amateur Radio Activities</a:t>
            </a:r>
            <a:endParaRPr lang="en-US" sz="41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969" y="2403872"/>
            <a:ext cx="528876" cy="5288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26969" y="3144322"/>
            <a:ext cx="2644854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Hardware Tinkering</a:t>
            </a:r>
            <a:endParaRPr lang="en-US" sz="2050" b="1" dirty="0"/>
          </a:p>
        </p:txBody>
      </p:sp>
      <p:sp>
        <p:nvSpPr>
          <p:cNvPr id="6" name="Text 2"/>
          <p:cNvSpPr/>
          <p:nvPr/>
        </p:nvSpPr>
        <p:spPr>
          <a:xfrm>
            <a:off x="6226969" y="3601760"/>
            <a:ext cx="3672721" cy="676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Building antennas, transceivers, antenna rotors, amplifiers etc.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6991" y="2403872"/>
            <a:ext cx="528876" cy="5288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216991" y="3144322"/>
            <a:ext cx="2909649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Software Development</a:t>
            </a:r>
            <a:endParaRPr lang="en-US" sz="2050" b="1" dirty="0"/>
          </a:p>
        </p:txBody>
      </p:sp>
      <p:sp>
        <p:nvSpPr>
          <p:cNvPr id="9" name="Text 4"/>
          <p:cNvSpPr/>
          <p:nvPr/>
        </p:nvSpPr>
        <p:spPr>
          <a:xfrm>
            <a:off x="10216991" y="3595926"/>
            <a:ext cx="3672840" cy="1015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Developing (open source) logging software, SDR applications, helper scripts, analysis tools etc.</a:t>
            </a:r>
            <a:endParaRPr lang="en-US" sz="16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6969" y="5251966"/>
            <a:ext cx="528876" cy="5288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26969" y="5992416"/>
            <a:ext cx="3540562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Emergency Communication</a:t>
            </a:r>
            <a:endParaRPr lang="en-US" sz="2050" b="1" dirty="0"/>
          </a:p>
        </p:txBody>
      </p:sp>
      <p:sp>
        <p:nvSpPr>
          <p:cNvPr id="12" name="Text 6"/>
          <p:cNvSpPr/>
          <p:nvPr/>
        </p:nvSpPr>
        <p:spPr>
          <a:xfrm>
            <a:off x="6226969" y="6449854"/>
            <a:ext cx="3672721" cy="1015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Preparing for emergencies, providing communication in case of emergencies</a:t>
            </a:r>
            <a:endParaRPr lang="en-US" sz="16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6991" y="5251966"/>
            <a:ext cx="528876" cy="5288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216991" y="5992416"/>
            <a:ext cx="3284101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Satellite Communications</a:t>
            </a:r>
            <a:endParaRPr lang="en-US" sz="2050" b="1" dirty="0"/>
          </a:p>
        </p:txBody>
      </p:sp>
      <p:sp>
        <p:nvSpPr>
          <p:cNvPr id="15" name="Text 8"/>
          <p:cNvSpPr/>
          <p:nvPr/>
        </p:nvSpPr>
        <p:spPr>
          <a:xfrm>
            <a:off x="10216991" y="6449854"/>
            <a:ext cx="3672840" cy="676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Using low orbit (incl. the ISS) and geostationary satellites as repeaters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644265"/>
            <a:ext cx="886360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Unique and Interesting Contacts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693206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3790" y="54869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Airborne Contacts</a:t>
            </a:r>
            <a:endParaRPr lang="en-US" sz="2200" b="1" dirty="0"/>
          </a:p>
        </p:txBody>
      </p:sp>
      <p:sp>
        <p:nvSpPr>
          <p:cNvPr id="6" name="Text 2"/>
          <p:cNvSpPr/>
          <p:nvPr/>
        </p:nvSpPr>
        <p:spPr>
          <a:xfrm>
            <a:off x="793789" y="6068138"/>
            <a:ext cx="30054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Communicating with pilots in airliners while they're in flight.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9446" y="4693206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139445" y="5486995"/>
            <a:ext cx="3082885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Maritime Connections</a:t>
            </a:r>
            <a:endParaRPr lang="en-US" sz="2200" b="1" dirty="0"/>
          </a:p>
        </p:txBody>
      </p:sp>
      <p:sp>
        <p:nvSpPr>
          <p:cNvPr id="9" name="Text 4"/>
          <p:cNvSpPr/>
          <p:nvPr/>
        </p:nvSpPr>
        <p:spPr>
          <a:xfrm>
            <a:off x="4139446" y="6068138"/>
            <a:ext cx="300561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Chatting e.g. with machinists on oil tankers at sea.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5221" y="4693206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485221" y="5486995"/>
            <a:ext cx="3173254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Space Communication</a:t>
            </a:r>
            <a:endParaRPr lang="en-US" sz="2200" b="1" dirty="0"/>
          </a:p>
        </p:txBody>
      </p:sp>
      <p:sp>
        <p:nvSpPr>
          <p:cNvPr id="12" name="Text 6"/>
          <p:cNvSpPr/>
          <p:nvPr/>
        </p:nvSpPr>
        <p:spPr>
          <a:xfrm>
            <a:off x="7485221" y="6068138"/>
            <a:ext cx="300561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Rare opportunities to contact astronauts or cosmonauts.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0997" y="4693206"/>
            <a:ext cx="566976" cy="5669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830997" y="54869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Polar Expeditions</a:t>
            </a:r>
            <a:endParaRPr lang="en-US" sz="2200" b="1" dirty="0"/>
          </a:p>
        </p:txBody>
      </p:sp>
      <p:sp>
        <p:nvSpPr>
          <p:cNvPr id="15" name="Text 8"/>
          <p:cNvSpPr/>
          <p:nvPr/>
        </p:nvSpPr>
        <p:spPr>
          <a:xfrm>
            <a:off x="10830997" y="6068138"/>
            <a:ext cx="300561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Connecting with researchers at stations in Antarctica.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6038" y="540663"/>
            <a:ext cx="7771924" cy="1225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800"/>
              </a:lnSpc>
              <a:buNone/>
            </a:pPr>
            <a:r>
              <a:rPr lang="en-US" sz="38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Geography, Geophysics and Cultural Exchange</a:t>
            </a:r>
            <a:endParaRPr lang="en-US" sz="38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0408" y="2059781"/>
            <a:ext cx="490061" cy="49006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52857" y="2745819"/>
            <a:ext cx="3205282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Learning About New Places</a:t>
            </a:r>
            <a:endParaRPr lang="en-US" sz="1900" b="1" dirty="0"/>
          </a:p>
        </p:txBody>
      </p:sp>
      <p:sp>
        <p:nvSpPr>
          <p:cNvPr id="6" name="Text 2"/>
          <p:cNvSpPr/>
          <p:nvPr/>
        </p:nvSpPr>
        <p:spPr>
          <a:xfrm>
            <a:off x="686038" y="3169563"/>
            <a:ext cx="3738920" cy="1567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50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Making contact with stations in unfamiliar locations prompts research into their geography and culture, expanding one's knowledge of the world.</a:t>
            </a:r>
            <a:endParaRPr lang="en-US" sz="1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412" y="2059781"/>
            <a:ext cx="490061" cy="49006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128974" y="2745819"/>
            <a:ext cx="2918936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Direct Cultural Exchange</a:t>
            </a:r>
            <a:endParaRPr lang="en-US" sz="1900" b="1" dirty="0"/>
          </a:p>
        </p:txBody>
      </p:sp>
      <p:sp>
        <p:nvSpPr>
          <p:cNvPr id="9" name="Text 4"/>
          <p:cNvSpPr/>
          <p:nvPr/>
        </p:nvSpPr>
        <p:spPr>
          <a:xfrm>
            <a:off x="4718923" y="3169563"/>
            <a:ext cx="3739039" cy="1253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50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Conversations with radio operators from different countries provide firsthand insights into their lives, customs, and local environments.</a:t>
            </a:r>
            <a:endParaRPr lang="en-US" sz="15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408" y="5325070"/>
            <a:ext cx="490061" cy="49006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330285" y="6011108"/>
            <a:ext cx="2450425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QSL Card Collection</a:t>
            </a:r>
            <a:endParaRPr lang="en-US" sz="1900" b="1" dirty="0"/>
          </a:p>
        </p:txBody>
      </p:sp>
      <p:sp>
        <p:nvSpPr>
          <p:cNvPr id="12" name="Text 6"/>
          <p:cNvSpPr/>
          <p:nvPr/>
        </p:nvSpPr>
        <p:spPr>
          <a:xfrm>
            <a:off x="686038" y="6434852"/>
            <a:ext cx="3738920" cy="1253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50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Exchanging QSL cards, which confirm radio contacts, serves as a tangible reminder of connections made and places reached through the airwaves.</a:t>
            </a:r>
            <a:endParaRPr lang="en-US" sz="15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3412" y="5325070"/>
            <a:ext cx="490061" cy="490061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363170" y="6011108"/>
            <a:ext cx="2450425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Geophysics</a:t>
            </a:r>
            <a:endParaRPr lang="en-US" sz="1900" b="1" dirty="0"/>
          </a:p>
        </p:txBody>
      </p:sp>
      <p:sp>
        <p:nvSpPr>
          <p:cNvPr id="15" name="Text 8"/>
          <p:cNvSpPr/>
          <p:nvPr/>
        </p:nvSpPr>
        <p:spPr>
          <a:xfrm>
            <a:off x="4718923" y="6434852"/>
            <a:ext cx="3739039" cy="1253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50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Most types of radio communication depend heavily on the ionosphere. Space weather and geophysics are an important part of the hobby.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73536"/>
            <a:ext cx="1220593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How does my Signal reach the other Station?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591991"/>
            <a:ext cx="7332345" cy="360009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09997" y="6231374"/>
            <a:ext cx="6099929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i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(image taken from </a:t>
            </a:r>
            <a:r>
              <a:rPr lang="en-US" sz="1400" i="1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https://www.youtube.com/watch?v=CPsWRbxp9pw</a:t>
            </a:r>
            <a:r>
              <a:rPr lang="en-US" sz="1400" i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687157" y="2591991"/>
            <a:ext cx="4355783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300"/>
              </a:lnSpc>
              <a:buNone/>
            </a:pPr>
            <a:r>
              <a:rPr lang="en-US" sz="26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Radio waves propagate via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8821460" y="3065381"/>
            <a:ext cx="47940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Line of Sight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8821460" y="3501388"/>
            <a:ext cx="47940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Ground Wave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8821460" y="3943587"/>
            <a:ext cx="47940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Ionosphere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8821460" y="4385785"/>
            <a:ext cx="47940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Moon Bounce / Earth-Moon-Earth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8821460" y="4827983"/>
            <a:ext cx="47940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Meteor Scatter (exploits the ionized trails of meteors during atmospheric entry)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8821460" y="5633083"/>
            <a:ext cx="47940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Rain / Plane Scatter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9378" y="592931"/>
            <a:ext cx="6553557" cy="660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Modes of Communication</a:t>
            </a:r>
            <a:endParaRPr lang="en-US" sz="41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2432" y="1569958"/>
            <a:ext cx="528042" cy="52804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56109" y="2309217"/>
            <a:ext cx="2640568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CW (Morse Code)</a:t>
            </a:r>
            <a:endParaRPr lang="en-US" sz="2050" b="1" dirty="0"/>
          </a:p>
        </p:txBody>
      </p:sp>
      <p:sp>
        <p:nvSpPr>
          <p:cNvPr id="6" name="Text 2"/>
          <p:cNvSpPr/>
          <p:nvPr/>
        </p:nvSpPr>
        <p:spPr>
          <a:xfrm>
            <a:off x="739378" y="2765941"/>
            <a:ext cx="3674150" cy="101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classic mode of communication, using short and long tones to represent letters and numbers.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3407" y="1569958"/>
            <a:ext cx="528042" cy="52804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173028" y="2309217"/>
            <a:ext cx="2788801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SSB (Single Sideband)</a:t>
            </a:r>
            <a:endParaRPr lang="en-US" sz="2050" b="1" dirty="0"/>
          </a:p>
        </p:txBody>
      </p:sp>
      <p:sp>
        <p:nvSpPr>
          <p:cNvPr id="9" name="Text 4"/>
          <p:cNvSpPr/>
          <p:nvPr/>
        </p:nvSpPr>
        <p:spPr>
          <a:xfrm>
            <a:off x="4730353" y="2765941"/>
            <a:ext cx="3674269" cy="675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voice communication mode that allows long-distance conversations.</a:t>
            </a:r>
            <a:endParaRPr lang="en-US" sz="16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2432" y="4413290"/>
            <a:ext cx="528042" cy="52804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20698" y="5152549"/>
            <a:ext cx="3511510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FM (Frequency Modulation)</a:t>
            </a:r>
            <a:endParaRPr lang="en-US" sz="2050" b="1" dirty="0"/>
          </a:p>
        </p:txBody>
      </p:sp>
      <p:sp>
        <p:nvSpPr>
          <p:cNvPr id="12" name="Text 6"/>
          <p:cNvSpPr/>
          <p:nvPr/>
        </p:nvSpPr>
        <p:spPr>
          <a:xfrm>
            <a:off x="739378" y="5609273"/>
            <a:ext cx="3674150" cy="101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commonly used mode for local communication with clear voice transmission.</a:t>
            </a:r>
            <a:endParaRPr lang="en-US" sz="16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3407" y="4413290"/>
            <a:ext cx="528042" cy="52804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247203" y="5152549"/>
            <a:ext cx="2640568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Digital Modes</a:t>
            </a:r>
            <a:endParaRPr lang="en-US" sz="2050" b="1" dirty="0"/>
          </a:p>
        </p:txBody>
      </p:sp>
      <p:sp>
        <p:nvSpPr>
          <p:cNvPr id="15" name="Text 8"/>
          <p:cNvSpPr/>
          <p:nvPr/>
        </p:nvSpPr>
        <p:spPr>
          <a:xfrm>
            <a:off x="4730353" y="5609273"/>
            <a:ext cx="3674269" cy="2027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Computer-to-computer communication with low power requirements and error correction (Images, Text, Video). Might still work when voice communication would be impossible</a:t>
            </a:r>
            <a:endParaRPr lang="en-US" sz="16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4611" y="545783"/>
            <a:ext cx="1048440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50"/>
              </a:lnSpc>
              <a:buNone/>
            </a:pPr>
            <a:r>
              <a:rPr lang="en-US" sz="390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How far can you go (with a modest station)?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738" y="1562695"/>
            <a:ext cx="10086975" cy="612112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4611" y="7700961"/>
            <a:ext cx="13241179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250" i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(map of all my voice communications via shortwave or satellite since 2019)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51873"/>
            <a:ext cx="661380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QSL Cards: DP0POL/MM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960250"/>
            <a:ext cx="6422111" cy="408408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7353" y="2960251"/>
            <a:ext cx="6442548" cy="408408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51873"/>
            <a:ext cx="578655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QSL Cards: N7JDI/AM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960251"/>
            <a:ext cx="6422112" cy="407755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7353" y="2960251"/>
            <a:ext cx="6442518" cy="40775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51873"/>
            <a:ext cx="876204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QSL Cards: DP0GVN via QO-100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960251"/>
            <a:ext cx="6481762" cy="4102388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7003" y="2960251"/>
            <a:ext cx="6358586" cy="410238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51873"/>
            <a:ext cx="902231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QSL Cards: DL6AP/MM via SO-50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960251"/>
            <a:ext cx="6409373" cy="4202906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4613" y="2960251"/>
            <a:ext cx="6461880" cy="420290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51873"/>
            <a:ext cx="789801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QSL Cards: G7BEH via the ISS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960250"/>
            <a:ext cx="6430685" cy="424473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5925" y="2960251"/>
            <a:ext cx="6430683" cy="424473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1138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3183" y="3063835"/>
            <a:ext cx="6447830" cy="627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00"/>
              </a:lnSpc>
              <a:buNone/>
            </a:pPr>
            <a:r>
              <a:rPr lang="en-US" sz="39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What Projects can you do?</a:t>
            </a:r>
            <a:endParaRPr lang="en-US" sz="3950" dirty="0"/>
          </a:p>
        </p:txBody>
      </p:sp>
      <p:sp>
        <p:nvSpPr>
          <p:cNvPr id="4" name="Text 1"/>
          <p:cNvSpPr/>
          <p:nvPr/>
        </p:nvSpPr>
        <p:spPr>
          <a:xfrm>
            <a:off x="703183" y="3992999"/>
            <a:ext cx="13224034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lot! Here are some examples of what I have made so far: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703183" y="4540329"/>
            <a:ext cx="13224034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Hardware Projects: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1024414" y="5087660"/>
            <a:ext cx="12902803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Construction of a M0PLK Delta Loop Antenna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1024414" y="5479256"/>
            <a:ext cx="12902803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Building a LEO SAT ground station: 70cm Eggbeater Antenna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1024414" y="5870853"/>
            <a:ext cx="12902803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QubeDX - a CubeSat-style enclosure for two QDX digi mode tranceiver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03183" y="6418183"/>
            <a:ext cx="13224034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Software Projects: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1024414" y="6965513"/>
            <a:ext cx="12902803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qrzlogger: A python application to log QSOs directly from the CLI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1024414" y="7357110"/>
            <a:ext cx="12902803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DXPager: Get notified of rare DX via a pager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24200"/>
            <a:ext cx="102044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To sum it up: With Ham Radio you can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156692" y="2343149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Make friends all over the world (but maybe not in your neighborhood)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1156692" y="2785347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Join a community of people you can trust (identification, codex)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1156692" y="3227546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Learn about geography, geophysics, space, electronics, 3D-Printing, metal working, software development etc.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1156692" y="3669744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Get ideas and inspirations for personal projects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1156692" y="4111942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things others aren't allowed to (build transmitters, use certain frequency bands, make use of satellites…)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156692" y="4554140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Find reasons to get out into nature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1156692" y="4996338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Feel the excitement of communicating with people on the other side of the world without any infrastructure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1156692" y="5438536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Compete against others in contests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1156692" y="5880734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Collect cards from all over the world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1156692" y="6322932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 social without social media and without direct exposure to actual people ;)</a:t>
            </a:r>
            <a:endParaRPr lang="en-US" sz="1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53596"/>
            <a:ext cx="708326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Ok, great - but what now?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156692" y="2303502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about how to become a ham on your country's radio club website, e.g.: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1519595" y="2745700"/>
            <a:ext cx="123170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lvl="1" indent="-342900" algn="l">
              <a:lnSpc>
                <a:spcPts val="2850"/>
              </a:lnSpc>
              <a:buSzPct val="100000"/>
              <a:buChar char="•"/>
            </a:pPr>
            <a:r>
              <a:rPr lang="en-US" sz="1750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https://www.darc.de/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1519595" y="3187898"/>
            <a:ext cx="123170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lvl="1" indent="-342900" algn="l">
              <a:lnSpc>
                <a:spcPts val="2850"/>
              </a:lnSpc>
              <a:buSzPct val="100000"/>
              <a:buChar char="•"/>
            </a:pPr>
            <a:r>
              <a:rPr lang="en-US" sz="1750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https://www.ure.es/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1519595" y="3630097"/>
            <a:ext cx="123170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lvl="1" indent="-342900" algn="l">
              <a:lnSpc>
                <a:spcPts val="2850"/>
              </a:lnSpc>
              <a:buSzPct val="100000"/>
              <a:buChar char="•"/>
            </a:pPr>
            <a:r>
              <a:rPr lang="en-US" sz="1750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https://rsgb.org/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1519595" y="4072295"/>
            <a:ext cx="123170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lvl="1" indent="-342900" algn="l">
              <a:lnSpc>
                <a:spcPts val="2850"/>
              </a:lnSpc>
              <a:buSzPct val="100000"/>
              <a:buChar char="•"/>
            </a:pPr>
            <a:r>
              <a:rPr lang="en-US" sz="1750" u="sng" dirty="0">
                <a:solidFill>
                  <a:srgbClr val="1C97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https://www.arrl.org/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156692" y="4514493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Optionally join a local radio club or an online community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1156692" y="4956691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Buy/lend/read study material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1156692" y="5398889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(Self-)study radio operating techniques, laws and HF electronics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1156692" y="5841087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Take an exam (most likely) at your country's regulatory authority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1156692" y="6283285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Buy/build/setup gear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1156692" y="6725483"/>
            <a:ext cx="126799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Get on the air and make contacts!</a:t>
            </a:r>
            <a:endParaRPr lang="en-US" sz="1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91834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Thank You!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6280190" y="3751897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Feel free to ask any questions!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1149</Words>
  <PresentationFormat>Custom</PresentationFormat>
  <Paragraphs>147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DM Sans</vt:lpstr>
      <vt:lpstr>Arial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2024-09-17T07:24:53Z</dcterms:created>
  <dcterms:modified xsi:type="dcterms:W3CDTF">2024-09-17T08:06:55Z</dcterms:modified>
</cp:coreProperties>
</file>